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4" r:id="rId3"/>
    <p:sldId id="258" r:id="rId4"/>
    <p:sldId id="257" r:id="rId5"/>
    <p:sldId id="269" r:id="rId6"/>
    <p:sldId id="259" r:id="rId7"/>
    <p:sldId id="260" r:id="rId8"/>
    <p:sldId id="261" r:id="rId9"/>
    <p:sldId id="263" r:id="rId10"/>
    <p:sldId id="262" r:id="rId11"/>
    <p:sldId id="266" r:id="rId12"/>
    <p:sldId id="270" r:id="rId13"/>
    <p:sldId id="272" r:id="rId14"/>
    <p:sldId id="265" r:id="rId15"/>
    <p:sldId id="271" r:id="rId16"/>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p:scale>
          <a:sx n="80" d="100"/>
          <a:sy n="80" d="100"/>
        </p:scale>
        <p:origin x="782" y="22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s-E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s-ES"/>
          </a:p>
        </p:txBody>
      </p:sp>
      <p:sp>
        <p:nvSpPr>
          <p:cNvPr id="4" name="Date Placeholder 3"/>
          <p:cNvSpPr>
            <a:spLocks noGrp="1"/>
          </p:cNvSpPr>
          <p:nvPr>
            <p:ph type="dt" sz="half" idx="10"/>
          </p:nvPr>
        </p:nvSpPr>
        <p:spPr/>
        <p:txBody>
          <a:bodyPr/>
          <a:lstStyle/>
          <a:p>
            <a:fld id="{9FFBDC13-EE28-427A-9E49-0EFA33C91B7A}" type="datetimeFigureOut">
              <a:rPr lang="es-ES" smtClean="0"/>
              <a:t>15/12/2024</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D90D1E21-2A8F-422B-94FA-A58CE5353998}" type="slidenum">
              <a:rPr lang="es-ES" smtClean="0"/>
              <a:t>‹#›</a:t>
            </a:fld>
            <a:endParaRPr lang="es-ES"/>
          </a:p>
        </p:txBody>
      </p:sp>
    </p:spTree>
    <p:extLst>
      <p:ext uri="{BB962C8B-B14F-4D97-AF65-F5344CB8AC3E}">
        <p14:creationId xmlns:p14="http://schemas.microsoft.com/office/powerpoint/2010/main" val="230659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E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4" name="Date Placeholder 3"/>
          <p:cNvSpPr>
            <a:spLocks noGrp="1"/>
          </p:cNvSpPr>
          <p:nvPr>
            <p:ph type="dt" sz="half" idx="10"/>
          </p:nvPr>
        </p:nvSpPr>
        <p:spPr/>
        <p:txBody>
          <a:bodyPr/>
          <a:lstStyle/>
          <a:p>
            <a:fld id="{9FFBDC13-EE28-427A-9E49-0EFA33C91B7A}" type="datetimeFigureOut">
              <a:rPr lang="es-ES" smtClean="0"/>
              <a:t>15/12/2024</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D90D1E21-2A8F-422B-94FA-A58CE5353998}" type="slidenum">
              <a:rPr lang="es-ES" smtClean="0"/>
              <a:t>‹#›</a:t>
            </a:fld>
            <a:endParaRPr lang="es-ES"/>
          </a:p>
        </p:txBody>
      </p:sp>
    </p:spTree>
    <p:extLst>
      <p:ext uri="{BB962C8B-B14F-4D97-AF65-F5344CB8AC3E}">
        <p14:creationId xmlns:p14="http://schemas.microsoft.com/office/powerpoint/2010/main" val="2003839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s-E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4" name="Date Placeholder 3"/>
          <p:cNvSpPr>
            <a:spLocks noGrp="1"/>
          </p:cNvSpPr>
          <p:nvPr>
            <p:ph type="dt" sz="half" idx="10"/>
          </p:nvPr>
        </p:nvSpPr>
        <p:spPr/>
        <p:txBody>
          <a:bodyPr/>
          <a:lstStyle/>
          <a:p>
            <a:fld id="{9FFBDC13-EE28-427A-9E49-0EFA33C91B7A}" type="datetimeFigureOut">
              <a:rPr lang="es-ES" smtClean="0"/>
              <a:t>15/12/2024</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D90D1E21-2A8F-422B-94FA-A58CE5353998}" type="slidenum">
              <a:rPr lang="es-ES" smtClean="0"/>
              <a:t>‹#›</a:t>
            </a:fld>
            <a:endParaRPr lang="es-ES"/>
          </a:p>
        </p:txBody>
      </p:sp>
    </p:spTree>
    <p:extLst>
      <p:ext uri="{BB962C8B-B14F-4D97-AF65-F5344CB8AC3E}">
        <p14:creationId xmlns:p14="http://schemas.microsoft.com/office/powerpoint/2010/main" val="38850944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E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4" name="Date Placeholder 3"/>
          <p:cNvSpPr>
            <a:spLocks noGrp="1"/>
          </p:cNvSpPr>
          <p:nvPr>
            <p:ph type="dt" sz="half" idx="10"/>
          </p:nvPr>
        </p:nvSpPr>
        <p:spPr/>
        <p:txBody>
          <a:bodyPr/>
          <a:lstStyle/>
          <a:p>
            <a:fld id="{9FFBDC13-EE28-427A-9E49-0EFA33C91B7A}" type="datetimeFigureOut">
              <a:rPr lang="es-ES" smtClean="0"/>
              <a:t>15/12/2024</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D90D1E21-2A8F-422B-94FA-A58CE5353998}" type="slidenum">
              <a:rPr lang="es-ES" smtClean="0"/>
              <a:t>‹#›</a:t>
            </a:fld>
            <a:endParaRPr lang="es-ES"/>
          </a:p>
        </p:txBody>
      </p:sp>
    </p:spTree>
    <p:extLst>
      <p:ext uri="{BB962C8B-B14F-4D97-AF65-F5344CB8AC3E}">
        <p14:creationId xmlns:p14="http://schemas.microsoft.com/office/powerpoint/2010/main" val="4418614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s-E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FFBDC13-EE28-427A-9E49-0EFA33C91B7A}" type="datetimeFigureOut">
              <a:rPr lang="es-ES" smtClean="0"/>
              <a:t>15/12/2024</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D90D1E21-2A8F-422B-94FA-A58CE5353998}" type="slidenum">
              <a:rPr lang="es-ES" smtClean="0"/>
              <a:t>‹#›</a:t>
            </a:fld>
            <a:endParaRPr lang="es-ES"/>
          </a:p>
        </p:txBody>
      </p:sp>
    </p:spTree>
    <p:extLst>
      <p:ext uri="{BB962C8B-B14F-4D97-AF65-F5344CB8AC3E}">
        <p14:creationId xmlns:p14="http://schemas.microsoft.com/office/powerpoint/2010/main" val="40856241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E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5" name="Date Placeholder 4"/>
          <p:cNvSpPr>
            <a:spLocks noGrp="1"/>
          </p:cNvSpPr>
          <p:nvPr>
            <p:ph type="dt" sz="half" idx="10"/>
          </p:nvPr>
        </p:nvSpPr>
        <p:spPr/>
        <p:txBody>
          <a:bodyPr/>
          <a:lstStyle/>
          <a:p>
            <a:fld id="{9FFBDC13-EE28-427A-9E49-0EFA33C91B7A}" type="datetimeFigureOut">
              <a:rPr lang="es-ES" smtClean="0"/>
              <a:t>15/12/2024</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D90D1E21-2A8F-422B-94FA-A58CE5353998}" type="slidenum">
              <a:rPr lang="es-ES" smtClean="0"/>
              <a:t>‹#›</a:t>
            </a:fld>
            <a:endParaRPr lang="es-ES"/>
          </a:p>
        </p:txBody>
      </p:sp>
    </p:spTree>
    <p:extLst>
      <p:ext uri="{BB962C8B-B14F-4D97-AF65-F5344CB8AC3E}">
        <p14:creationId xmlns:p14="http://schemas.microsoft.com/office/powerpoint/2010/main" val="14983331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s-E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7" name="Date Placeholder 6"/>
          <p:cNvSpPr>
            <a:spLocks noGrp="1"/>
          </p:cNvSpPr>
          <p:nvPr>
            <p:ph type="dt" sz="half" idx="10"/>
          </p:nvPr>
        </p:nvSpPr>
        <p:spPr/>
        <p:txBody>
          <a:bodyPr/>
          <a:lstStyle/>
          <a:p>
            <a:fld id="{9FFBDC13-EE28-427A-9E49-0EFA33C91B7A}" type="datetimeFigureOut">
              <a:rPr lang="es-ES" smtClean="0"/>
              <a:t>15/12/2024</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D90D1E21-2A8F-422B-94FA-A58CE5353998}" type="slidenum">
              <a:rPr lang="es-ES" smtClean="0"/>
              <a:t>‹#›</a:t>
            </a:fld>
            <a:endParaRPr lang="es-ES"/>
          </a:p>
        </p:txBody>
      </p:sp>
    </p:spTree>
    <p:extLst>
      <p:ext uri="{BB962C8B-B14F-4D97-AF65-F5344CB8AC3E}">
        <p14:creationId xmlns:p14="http://schemas.microsoft.com/office/powerpoint/2010/main" val="28772037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ES"/>
          </a:p>
        </p:txBody>
      </p:sp>
      <p:sp>
        <p:nvSpPr>
          <p:cNvPr id="3" name="Date Placeholder 2"/>
          <p:cNvSpPr>
            <a:spLocks noGrp="1"/>
          </p:cNvSpPr>
          <p:nvPr>
            <p:ph type="dt" sz="half" idx="10"/>
          </p:nvPr>
        </p:nvSpPr>
        <p:spPr/>
        <p:txBody>
          <a:bodyPr/>
          <a:lstStyle/>
          <a:p>
            <a:fld id="{9FFBDC13-EE28-427A-9E49-0EFA33C91B7A}" type="datetimeFigureOut">
              <a:rPr lang="es-ES" smtClean="0"/>
              <a:t>15/12/2024</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D90D1E21-2A8F-422B-94FA-A58CE5353998}" type="slidenum">
              <a:rPr lang="es-ES" smtClean="0"/>
              <a:t>‹#›</a:t>
            </a:fld>
            <a:endParaRPr lang="es-ES"/>
          </a:p>
        </p:txBody>
      </p:sp>
    </p:spTree>
    <p:extLst>
      <p:ext uri="{BB962C8B-B14F-4D97-AF65-F5344CB8AC3E}">
        <p14:creationId xmlns:p14="http://schemas.microsoft.com/office/powerpoint/2010/main" val="5007331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FFBDC13-EE28-427A-9E49-0EFA33C91B7A}" type="datetimeFigureOut">
              <a:rPr lang="es-ES" smtClean="0"/>
              <a:t>15/12/2024</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D90D1E21-2A8F-422B-94FA-A58CE5353998}" type="slidenum">
              <a:rPr lang="es-ES" smtClean="0"/>
              <a:t>‹#›</a:t>
            </a:fld>
            <a:endParaRPr lang="es-ES"/>
          </a:p>
        </p:txBody>
      </p:sp>
    </p:spTree>
    <p:extLst>
      <p:ext uri="{BB962C8B-B14F-4D97-AF65-F5344CB8AC3E}">
        <p14:creationId xmlns:p14="http://schemas.microsoft.com/office/powerpoint/2010/main" val="16753672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s-E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FFBDC13-EE28-427A-9E49-0EFA33C91B7A}" type="datetimeFigureOut">
              <a:rPr lang="es-ES" smtClean="0"/>
              <a:t>15/12/2024</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D90D1E21-2A8F-422B-94FA-A58CE5353998}" type="slidenum">
              <a:rPr lang="es-ES" smtClean="0"/>
              <a:t>‹#›</a:t>
            </a:fld>
            <a:endParaRPr lang="es-ES"/>
          </a:p>
        </p:txBody>
      </p:sp>
    </p:spTree>
    <p:extLst>
      <p:ext uri="{BB962C8B-B14F-4D97-AF65-F5344CB8AC3E}">
        <p14:creationId xmlns:p14="http://schemas.microsoft.com/office/powerpoint/2010/main" val="7366002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s-E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FFBDC13-EE28-427A-9E49-0EFA33C91B7A}" type="datetimeFigureOut">
              <a:rPr lang="es-ES" smtClean="0"/>
              <a:t>15/12/2024</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D90D1E21-2A8F-422B-94FA-A58CE5353998}" type="slidenum">
              <a:rPr lang="es-ES" smtClean="0"/>
              <a:t>‹#›</a:t>
            </a:fld>
            <a:endParaRPr lang="es-ES"/>
          </a:p>
        </p:txBody>
      </p:sp>
    </p:spTree>
    <p:extLst>
      <p:ext uri="{BB962C8B-B14F-4D97-AF65-F5344CB8AC3E}">
        <p14:creationId xmlns:p14="http://schemas.microsoft.com/office/powerpoint/2010/main" val="26661403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s-E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FBDC13-EE28-427A-9E49-0EFA33C91B7A}" type="datetimeFigureOut">
              <a:rPr lang="es-ES" smtClean="0"/>
              <a:t>15/12/2024</a:t>
            </a:fld>
            <a:endParaRPr lang="es-E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0D1E21-2A8F-422B-94FA-A58CE5353998}" type="slidenum">
              <a:rPr lang="es-ES" smtClean="0"/>
              <a:t>‹#›</a:t>
            </a:fld>
            <a:endParaRPr lang="es-ES"/>
          </a:p>
        </p:txBody>
      </p:sp>
    </p:spTree>
    <p:extLst>
      <p:ext uri="{BB962C8B-B14F-4D97-AF65-F5344CB8AC3E}">
        <p14:creationId xmlns:p14="http://schemas.microsoft.com/office/powerpoint/2010/main" val="37063009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PRESIDENTE%20Bernardo%20Ar&#233;valo%20WhatsApp%20Video%202024-12-15%20at%2021.14.09.mp4"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s-ES"/>
          </a:p>
        </p:txBody>
      </p:sp>
      <p:sp>
        <p:nvSpPr>
          <p:cNvPr id="3" name="Subtitle 2"/>
          <p:cNvSpPr>
            <a:spLocks noGrp="1"/>
          </p:cNvSpPr>
          <p:nvPr>
            <p:ph type="subTitle" idx="1"/>
          </p:nvPr>
        </p:nvSpPr>
        <p:spPr/>
        <p:txBody>
          <a:bodyPr/>
          <a:lstStyle/>
          <a:p>
            <a:endParaRPr lang="es-ES"/>
          </a:p>
        </p:txBody>
      </p:sp>
      <p:pic>
        <p:nvPicPr>
          <p:cNvPr id="4" name="Picture 3"/>
          <p:cNvPicPr>
            <a:picLocks noChangeAspect="1"/>
          </p:cNvPicPr>
          <p:nvPr/>
        </p:nvPicPr>
        <p:blipFill rotWithShape="1">
          <a:blip r:embed="rId2"/>
          <a:srcRect t="3776" b="5430"/>
          <a:stretch/>
        </p:blipFill>
        <p:spPr>
          <a:xfrm>
            <a:off x="32000" y="276225"/>
            <a:ext cx="12160000" cy="6210300"/>
          </a:xfrm>
          <a:prstGeom prst="rect">
            <a:avLst/>
          </a:prstGeom>
        </p:spPr>
      </p:pic>
    </p:spTree>
    <p:extLst>
      <p:ext uri="{BB962C8B-B14F-4D97-AF65-F5344CB8AC3E}">
        <p14:creationId xmlns:p14="http://schemas.microsoft.com/office/powerpoint/2010/main" val="4065685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32000" y="285750"/>
            <a:ext cx="12160000" cy="6172200"/>
            <a:chOff x="32000" y="285750"/>
            <a:chExt cx="12160000" cy="6172200"/>
          </a:xfrm>
        </p:grpSpPr>
        <p:pic>
          <p:nvPicPr>
            <p:cNvPr id="5" name="Picture 4"/>
            <p:cNvPicPr>
              <a:picLocks noChangeAspect="1"/>
            </p:cNvPicPr>
            <p:nvPr/>
          </p:nvPicPr>
          <p:blipFill rotWithShape="1">
            <a:blip r:embed="rId2"/>
            <a:srcRect t="4178" b="5586"/>
            <a:stretch/>
          </p:blipFill>
          <p:spPr>
            <a:xfrm>
              <a:off x="32000" y="285750"/>
              <a:ext cx="12160000" cy="6172200"/>
            </a:xfrm>
            <a:prstGeom prst="rect">
              <a:avLst/>
            </a:prstGeom>
          </p:spPr>
        </p:pic>
        <p:sp>
          <p:nvSpPr>
            <p:cNvPr id="6" name="Oval 5"/>
            <p:cNvSpPr/>
            <p:nvPr/>
          </p:nvSpPr>
          <p:spPr>
            <a:xfrm>
              <a:off x="342900" y="999560"/>
              <a:ext cx="990600" cy="990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3600" dirty="0">
                  <a:solidFill>
                    <a:schemeClr val="tx1"/>
                  </a:solidFill>
                </a:rPr>
                <a:t>6</a:t>
              </a:r>
              <a:endParaRPr lang="es-ES" sz="3600" dirty="0">
                <a:solidFill>
                  <a:schemeClr val="tx1"/>
                </a:solidFill>
              </a:endParaRPr>
            </a:p>
          </p:txBody>
        </p:sp>
        <p:sp>
          <p:nvSpPr>
            <p:cNvPr id="7" name="Oval 6"/>
            <p:cNvSpPr/>
            <p:nvPr/>
          </p:nvSpPr>
          <p:spPr>
            <a:xfrm>
              <a:off x="342900" y="2249488"/>
              <a:ext cx="990600" cy="990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3600" dirty="0" smtClean="0">
                  <a:solidFill>
                    <a:schemeClr val="tx1"/>
                  </a:solidFill>
                </a:rPr>
                <a:t>7</a:t>
              </a:r>
              <a:endParaRPr lang="es-ES" sz="3600" dirty="0">
                <a:solidFill>
                  <a:schemeClr val="tx1"/>
                </a:solidFill>
              </a:endParaRPr>
            </a:p>
          </p:txBody>
        </p:sp>
        <p:sp>
          <p:nvSpPr>
            <p:cNvPr id="8" name="Oval 7"/>
            <p:cNvSpPr/>
            <p:nvPr/>
          </p:nvSpPr>
          <p:spPr>
            <a:xfrm>
              <a:off x="342900" y="3326656"/>
              <a:ext cx="990600" cy="990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3600" dirty="0" smtClean="0">
                  <a:solidFill>
                    <a:schemeClr val="tx1"/>
                  </a:solidFill>
                </a:rPr>
                <a:t>8</a:t>
              </a:r>
              <a:endParaRPr lang="es-ES" sz="3600" dirty="0">
                <a:solidFill>
                  <a:schemeClr val="tx1"/>
                </a:solidFill>
              </a:endParaRPr>
            </a:p>
          </p:txBody>
        </p:sp>
        <p:sp>
          <p:nvSpPr>
            <p:cNvPr id="9" name="Oval 8"/>
            <p:cNvSpPr/>
            <p:nvPr/>
          </p:nvSpPr>
          <p:spPr>
            <a:xfrm>
              <a:off x="342900" y="4576584"/>
              <a:ext cx="990600" cy="990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3600" dirty="0">
                  <a:solidFill>
                    <a:schemeClr val="tx1"/>
                  </a:solidFill>
                </a:rPr>
                <a:t>9</a:t>
              </a:r>
              <a:endParaRPr lang="es-ES" sz="3600" dirty="0">
                <a:solidFill>
                  <a:schemeClr val="tx1"/>
                </a:solidFill>
              </a:endParaRPr>
            </a:p>
          </p:txBody>
        </p:sp>
      </p:grpSp>
      <p:sp>
        <p:nvSpPr>
          <p:cNvPr id="4" name="TextBox 3"/>
          <p:cNvSpPr txBox="1"/>
          <p:nvPr/>
        </p:nvSpPr>
        <p:spPr>
          <a:xfrm>
            <a:off x="123950" y="5780630"/>
            <a:ext cx="11976099" cy="1077218"/>
          </a:xfrm>
          <a:prstGeom prst="rect">
            <a:avLst/>
          </a:prstGeom>
          <a:solidFill>
            <a:schemeClr val="tx1"/>
          </a:solidFill>
          <a:ln>
            <a:solidFill>
              <a:schemeClr val="accent1"/>
            </a:solidFill>
          </a:ln>
        </p:spPr>
        <p:txBody>
          <a:bodyPr wrap="square" rtlCol="0">
            <a:spAutoFit/>
          </a:bodyPr>
          <a:lstStyle/>
          <a:p>
            <a:r>
              <a:rPr lang="es-ES" sz="3200" dirty="0" smtClean="0">
                <a:solidFill>
                  <a:schemeClr val="bg1"/>
                </a:solidFill>
              </a:rPr>
              <a:t>En resumen, todas estas preguntas, más otras tantas que toda la opinión pública nacional se hace al día de hoy, tales como:</a:t>
            </a:r>
          </a:p>
        </p:txBody>
      </p:sp>
    </p:spTree>
    <p:extLst>
      <p:ext uri="{BB962C8B-B14F-4D97-AF65-F5344CB8AC3E}">
        <p14:creationId xmlns:p14="http://schemas.microsoft.com/office/powerpoint/2010/main" val="1396800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ncontrar a alguien que...&quot; - Rincón educativ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34325" y="610082"/>
            <a:ext cx="4772025" cy="581453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endParaRPr lang="es-ES"/>
          </a:p>
        </p:txBody>
      </p:sp>
      <p:sp>
        <p:nvSpPr>
          <p:cNvPr id="4" name="TextBox 3"/>
          <p:cNvSpPr txBox="1"/>
          <p:nvPr/>
        </p:nvSpPr>
        <p:spPr>
          <a:xfrm>
            <a:off x="19052" y="558800"/>
            <a:ext cx="5267324" cy="5632311"/>
          </a:xfrm>
          <a:prstGeom prst="rect">
            <a:avLst/>
          </a:prstGeom>
          <a:solidFill>
            <a:schemeClr val="tx1"/>
          </a:solidFill>
          <a:ln>
            <a:solidFill>
              <a:schemeClr val="accent1"/>
            </a:solidFill>
          </a:ln>
        </p:spPr>
        <p:txBody>
          <a:bodyPr wrap="square" rtlCol="0">
            <a:spAutoFit/>
          </a:bodyPr>
          <a:lstStyle/>
          <a:p>
            <a:r>
              <a:rPr lang="es-ES" sz="2000" dirty="0" smtClean="0">
                <a:solidFill>
                  <a:schemeClr val="bg1"/>
                </a:solidFill>
              </a:rPr>
              <a:t>¿De dónde vino esa droga?, </a:t>
            </a:r>
          </a:p>
          <a:p>
            <a:r>
              <a:rPr lang="es-ES" sz="2000" dirty="0" smtClean="0">
                <a:solidFill>
                  <a:schemeClr val="bg1"/>
                </a:solidFill>
              </a:rPr>
              <a:t>¿Cómo entró esa enorme cantidad de drogas a nuestro país?, </a:t>
            </a:r>
          </a:p>
          <a:p>
            <a:r>
              <a:rPr lang="es-ES" sz="2000" dirty="0" smtClean="0">
                <a:solidFill>
                  <a:schemeClr val="bg1"/>
                </a:solidFill>
              </a:rPr>
              <a:t>¿Dónde esta el manifiesto de entrada de origen del contenedor que supuestamente estaba vacío?</a:t>
            </a:r>
          </a:p>
          <a:p>
            <a:r>
              <a:rPr lang="es-ES" sz="2000" dirty="0" smtClean="0">
                <a:solidFill>
                  <a:schemeClr val="bg1"/>
                </a:solidFill>
              </a:rPr>
              <a:t>¿Quién ordeno el movimiento de esos contenedores dentro del puerto y si estaba en el listado de programación de las grúas?, </a:t>
            </a:r>
          </a:p>
          <a:p>
            <a:r>
              <a:rPr lang="es-ES" sz="2000" dirty="0" smtClean="0">
                <a:solidFill>
                  <a:schemeClr val="bg1"/>
                </a:solidFill>
              </a:rPr>
              <a:t>¿Dónde están los videos del </a:t>
            </a:r>
            <a:r>
              <a:rPr lang="es-ES" sz="2000" b="1" dirty="0" smtClean="0">
                <a:solidFill>
                  <a:schemeClr val="bg1"/>
                </a:solidFill>
              </a:rPr>
              <a:t>sistema de video vigilancia</a:t>
            </a:r>
            <a:r>
              <a:rPr lang="es-ES" sz="2000" dirty="0" smtClean="0">
                <a:solidFill>
                  <a:schemeClr val="bg1"/>
                </a:solidFill>
              </a:rPr>
              <a:t>?, </a:t>
            </a:r>
          </a:p>
          <a:p>
            <a:r>
              <a:rPr lang="es-ES" sz="2000" dirty="0" smtClean="0">
                <a:solidFill>
                  <a:schemeClr val="bg1"/>
                </a:solidFill>
              </a:rPr>
              <a:t>¿Por qué poderosa razón quemaron la droga en tiempo record de 48 horas? </a:t>
            </a:r>
          </a:p>
          <a:p>
            <a:r>
              <a:rPr lang="es-ES" sz="2000" dirty="0" smtClean="0">
                <a:solidFill>
                  <a:schemeClr val="bg1"/>
                </a:solidFill>
              </a:rPr>
              <a:t>¿Dónde esta el </a:t>
            </a:r>
            <a:r>
              <a:rPr lang="es-ES" sz="2000" b="1" dirty="0" smtClean="0">
                <a:solidFill>
                  <a:schemeClr val="bg1"/>
                </a:solidFill>
              </a:rPr>
              <a:t>modernísimo sistema de rayos X </a:t>
            </a:r>
            <a:r>
              <a:rPr lang="es-ES" sz="2000" dirty="0" smtClean="0">
                <a:solidFill>
                  <a:schemeClr val="bg1"/>
                </a:solidFill>
              </a:rPr>
              <a:t>para el escaneo de los contenedores, que según el gobierno dijera públicamente en fecha 13 de febrero del 2023, instalaría en el puerto Multimodal </a:t>
            </a:r>
            <a:r>
              <a:rPr lang="es-ES" sz="2000" dirty="0" err="1" smtClean="0">
                <a:solidFill>
                  <a:schemeClr val="bg1"/>
                </a:solidFill>
              </a:rPr>
              <a:t>Caucedo</a:t>
            </a:r>
            <a:r>
              <a:rPr lang="es-ES" sz="2000" dirty="0" smtClean="0">
                <a:solidFill>
                  <a:schemeClr val="bg1"/>
                </a:solidFill>
              </a:rPr>
              <a:t>?, </a:t>
            </a:r>
            <a:endParaRPr lang="es-ES" sz="2000" dirty="0">
              <a:solidFill>
                <a:schemeClr val="bg1"/>
              </a:solidFill>
            </a:endParaRPr>
          </a:p>
        </p:txBody>
      </p:sp>
      <p:pic>
        <p:nvPicPr>
          <p:cNvPr id="6" name="Picture 5"/>
          <p:cNvPicPr>
            <a:picLocks noChangeAspect="1"/>
          </p:cNvPicPr>
          <p:nvPr/>
        </p:nvPicPr>
        <p:blipFill rotWithShape="1">
          <a:blip r:embed="rId3"/>
          <a:srcRect l="7182" t="3899" r="35356" b="223"/>
          <a:stretch/>
        </p:blipFill>
        <p:spPr>
          <a:xfrm>
            <a:off x="5305426" y="-11953"/>
            <a:ext cx="6857999" cy="6436566"/>
          </a:xfrm>
          <a:prstGeom prst="rect">
            <a:avLst/>
          </a:prstGeom>
        </p:spPr>
      </p:pic>
    </p:spTree>
    <p:extLst>
      <p:ext uri="{BB962C8B-B14F-4D97-AF65-F5344CB8AC3E}">
        <p14:creationId xmlns:p14="http://schemas.microsoft.com/office/powerpoint/2010/main" val="3523874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fade">
                                      <p:cBhvr>
                                        <p:cTn id="10" dur="500"/>
                                        <p:tgtEl>
                                          <p:spTgt spid="102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s-ES" sz="4800" b="1" dirty="0"/>
          </a:p>
        </p:txBody>
      </p:sp>
      <p:sp>
        <p:nvSpPr>
          <p:cNvPr id="3" name="Content Placeholder 2"/>
          <p:cNvSpPr>
            <a:spLocks noGrp="1"/>
          </p:cNvSpPr>
          <p:nvPr>
            <p:ph idx="1"/>
          </p:nvPr>
        </p:nvSpPr>
        <p:spPr/>
        <p:txBody>
          <a:bodyPr/>
          <a:lstStyle/>
          <a:p>
            <a:endParaRPr lang="es-ES"/>
          </a:p>
        </p:txBody>
      </p:sp>
      <p:sp>
        <p:nvSpPr>
          <p:cNvPr id="4" name="Rectangle 3"/>
          <p:cNvSpPr/>
          <p:nvPr/>
        </p:nvSpPr>
        <p:spPr>
          <a:xfrm>
            <a:off x="514350" y="1558915"/>
            <a:ext cx="10839450" cy="4832092"/>
          </a:xfrm>
          <a:prstGeom prst="rect">
            <a:avLst/>
          </a:prstGeom>
          <a:solidFill>
            <a:schemeClr val="tx1"/>
          </a:solidFill>
          <a:ln>
            <a:solidFill>
              <a:schemeClr val="accent1"/>
            </a:solidFill>
          </a:ln>
        </p:spPr>
        <p:txBody>
          <a:bodyPr wrap="square" rtlCol="0">
            <a:spAutoFit/>
          </a:bodyPr>
          <a:lstStyle/>
          <a:p>
            <a:r>
              <a:rPr lang="es-ES" sz="2800" dirty="0">
                <a:solidFill>
                  <a:schemeClr val="bg1"/>
                </a:solidFill>
              </a:rPr>
              <a:t>Estas interrogantes, en modo alguno pretenden desacreditar ni menoscabar el trabajo ni a las autoridades antidrogas de nuestro país, sino todo lo contrario, son preguntas cuyas respuestas deberían ser </a:t>
            </a:r>
            <a:r>
              <a:rPr lang="es-ES" sz="2800" dirty="0" smtClean="0">
                <a:solidFill>
                  <a:schemeClr val="bg1"/>
                </a:solidFill>
              </a:rPr>
              <a:t>dadas a </a:t>
            </a:r>
            <a:r>
              <a:rPr lang="es-ES" sz="2800" dirty="0">
                <a:solidFill>
                  <a:schemeClr val="bg1"/>
                </a:solidFill>
              </a:rPr>
              <a:t>la mayor brevedad posible por parte de las autoridades correspondientes, pues la opinión pública nacional reclama vehementemente, ante el oscuro manto de dudas que las informaciones servidas por las mismas entorno a esta operación, se han generado y que, la Fuerza del Pueblo, como expresión legitima de la voluntad y las aspiraciones de vivir en paz, seguridad y armonía del pueblo dominicano, exige al Presidente Luis </a:t>
            </a:r>
            <a:r>
              <a:rPr lang="es-ES" sz="2800" dirty="0" err="1">
                <a:solidFill>
                  <a:schemeClr val="bg1"/>
                </a:solidFill>
              </a:rPr>
              <a:t>Abinader</a:t>
            </a:r>
            <a:r>
              <a:rPr lang="es-ES" sz="2800" dirty="0">
                <a:solidFill>
                  <a:schemeClr val="bg1"/>
                </a:solidFill>
              </a:rPr>
              <a:t> dar una respuesta rápida y convincente al país.</a:t>
            </a:r>
            <a:endParaRPr lang="es-ES" sz="2800" dirty="0">
              <a:solidFill>
                <a:schemeClr val="bg1"/>
              </a:solidFill>
            </a:endParaRPr>
          </a:p>
        </p:txBody>
      </p:sp>
    </p:spTree>
    <p:extLst>
      <p:ext uri="{BB962C8B-B14F-4D97-AF65-F5344CB8AC3E}">
        <p14:creationId xmlns:p14="http://schemas.microsoft.com/office/powerpoint/2010/main" val="289257990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1275"/>
            <a:ext cx="10515600" cy="1325563"/>
          </a:xfrm>
        </p:spPr>
        <p:txBody>
          <a:bodyPr>
            <a:normAutofit/>
          </a:bodyPr>
          <a:lstStyle/>
          <a:p>
            <a:pPr algn="ctr"/>
            <a:r>
              <a:rPr lang="es-ES" sz="4000" b="1" dirty="0" smtClean="0"/>
              <a:t>Propuesta y recomendación de la Fuerza del Pueblo</a:t>
            </a:r>
            <a:endParaRPr lang="es-ES" sz="4000" b="1" dirty="0"/>
          </a:p>
        </p:txBody>
      </p:sp>
      <p:sp>
        <p:nvSpPr>
          <p:cNvPr id="3" name="Content Placeholder 2"/>
          <p:cNvSpPr>
            <a:spLocks noGrp="1"/>
          </p:cNvSpPr>
          <p:nvPr>
            <p:ph idx="1"/>
          </p:nvPr>
        </p:nvSpPr>
        <p:spPr/>
        <p:txBody>
          <a:bodyPr/>
          <a:lstStyle/>
          <a:p>
            <a:endParaRPr lang="es-ES" dirty="0"/>
          </a:p>
        </p:txBody>
      </p:sp>
      <p:sp>
        <p:nvSpPr>
          <p:cNvPr id="4" name="Rectangle 3"/>
          <p:cNvSpPr/>
          <p:nvPr/>
        </p:nvSpPr>
        <p:spPr>
          <a:xfrm>
            <a:off x="514350" y="1263640"/>
            <a:ext cx="10839450" cy="4893647"/>
          </a:xfrm>
          <a:prstGeom prst="rect">
            <a:avLst/>
          </a:prstGeom>
          <a:solidFill>
            <a:schemeClr val="tx1"/>
          </a:solidFill>
          <a:ln>
            <a:solidFill>
              <a:schemeClr val="accent1"/>
            </a:solidFill>
          </a:ln>
        </p:spPr>
        <p:txBody>
          <a:bodyPr wrap="square" rtlCol="0">
            <a:spAutoFit/>
          </a:bodyPr>
          <a:lstStyle/>
          <a:p>
            <a:pPr algn="just"/>
            <a:r>
              <a:rPr lang="es-ES" sz="2400" dirty="0" smtClean="0">
                <a:solidFill>
                  <a:schemeClr val="bg1"/>
                </a:solidFill>
              </a:rPr>
              <a:t>La Fuerza del Pueblo, ante el excepcional volumen de drogas incautadas por las autoridades de la DNCD en los últimos años, lo que evidencia la existencia en nuestro país de poderosísimas estructuras criminales de varios carteles internacionales que han estado montando complejas operaciones que implican transportar, recibir, almacenar y reembarcar voluminosos cargamentos de drogas para ser distribuidas en el país y habidas cuentas de que a 72 horas de habérsele propinado a esos carteles un severo golpe con la incautación de los 9,889 kilogramos de cocaína, en la noche de ayer intentaron introducir otro 732 kilogramos de cocaína que fueron interceptados por las autoridades de la DNCD, nos permitimos proponer la creación de una jurisdicción especializada en el sistema judicial dominicano, de tribunales específicos para conocer la infracción del trafico y consumo de drogas, a la vez que les  exhorta a no dejarse distraer por maniobras del narcotráfico y prestar atención a la zona norte, específicamente, Puerto Plata (La Isabela).</a:t>
            </a:r>
            <a:endParaRPr lang="es-ES" sz="2400" dirty="0">
              <a:solidFill>
                <a:schemeClr val="bg1"/>
              </a:solidFill>
            </a:endParaRPr>
          </a:p>
        </p:txBody>
      </p:sp>
    </p:spTree>
    <p:extLst>
      <p:ext uri="{BB962C8B-B14F-4D97-AF65-F5344CB8AC3E}">
        <p14:creationId xmlns:p14="http://schemas.microsoft.com/office/powerpoint/2010/main" val="378877631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s-ES"/>
          </a:p>
        </p:txBody>
      </p:sp>
      <p:sp>
        <p:nvSpPr>
          <p:cNvPr id="3" name="Content Placeholder 2"/>
          <p:cNvSpPr>
            <a:spLocks noGrp="1"/>
          </p:cNvSpPr>
          <p:nvPr>
            <p:ph idx="1"/>
          </p:nvPr>
        </p:nvSpPr>
        <p:spPr/>
        <p:txBody>
          <a:bodyPr/>
          <a:lstStyle/>
          <a:p>
            <a:endParaRPr lang="es-ES"/>
          </a:p>
        </p:txBody>
      </p:sp>
      <p:pic>
        <p:nvPicPr>
          <p:cNvPr id="4" name="Picture 3"/>
          <p:cNvPicPr>
            <a:picLocks noChangeAspect="1"/>
          </p:cNvPicPr>
          <p:nvPr/>
        </p:nvPicPr>
        <p:blipFill rotWithShape="1">
          <a:blip r:embed="rId2"/>
          <a:srcRect t="5013" b="5168"/>
          <a:stretch/>
        </p:blipFill>
        <p:spPr>
          <a:xfrm>
            <a:off x="0" y="342900"/>
            <a:ext cx="12160000" cy="6143625"/>
          </a:xfrm>
          <a:prstGeom prst="rect">
            <a:avLst/>
          </a:prstGeom>
        </p:spPr>
      </p:pic>
      <p:sp>
        <p:nvSpPr>
          <p:cNvPr id="5" name="Oval 4"/>
          <p:cNvSpPr/>
          <p:nvPr/>
        </p:nvSpPr>
        <p:spPr>
          <a:xfrm>
            <a:off x="409575" y="1330325"/>
            <a:ext cx="990600" cy="990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3600" dirty="0" smtClean="0">
                <a:solidFill>
                  <a:schemeClr val="tx1"/>
                </a:solidFill>
              </a:rPr>
              <a:t>10</a:t>
            </a:r>
            <a:endParaRPr lang="es-ES" sz="3600" dirty="0">
              <a:solidFill>
                <a:schemeClr val="tx1"/>
              </a:solidFill>
            </a:endParaRPr>
          </a:p>
        </p:txBody>
      </p:sp>
      <p:sp>
        <p:nvSpPr>
          <p:cNvPr id="6" name="Oval 5"/>
          <p:cNvSpPr/>
          <p:nvPr/>
        </p:nvSpPr>
        <p:spPr>
          <a:xfrm>
            <a:off x="409575" y="2525713"/>
            <a:ext cx="990600" cy="990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3600" dirty="0" smtClean="0">
                <a:solidFill>
                  <a:schemeClr val="tx1"/>
                </a:solidFill>
              </a:rPr>
              <a:t>11</a:t>
            </a:r>
            <a:endParaRPr lang="es-ES" sz="3600" dirty="0">
              <a:solidFill>
                <a:schemeClr val="tx1"/>
              </a:solidFill>
            </a:endParaRPr>
          </a:p>
        </p:txBody>
      </p:sp>
    </p:spTree>
    <p:extLst>
      <p:ext uri="{BB962C8B-B14F-4D97-AF65-F5344CB8AC3E}">
        <p14:creationId xmlns:p14="http://schemas.microsoft.com/office/powerpoint/2010/main" val="301366969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i.pinimg.com/564x/a1/7a/79/a17a79b8e175b2af651d1de44ad28841.jpg"/>
          <p:cNvPicPr>
            <a:picLocks noChangeAspect="1" noChangeArrowheads="1"/>
          </p:cNvPicPr>
          <p:nvPr/>
        </p:nvPicPr>
        <p:blipFill>
          <a:blip r:embed="rId2" cstate="print"/>
          <a:srcRect/>
          <a:stretch>
            <a:fillRect/>
          </a:stretch>
        </p:blipFill>
        <p:spPr bwMode="auto">
          <a:xfrm>
            <a:off x="-132358" y="377726"/>
            <a:ext cx="12324358" cy="6019891"/>
          </a:xfrm>
          <a:prstGeom prst="rect">
            <a:avLst/>
          </a:prstGeom>
          <a:ln>
            <a:noFill/>
          </a:ln>
          <a:effectLst>
            <a:softEdge rad="112500"/>
          </a:effectLst>
        </p:spPr>
      </p:pic>
      <p:sp>
        <p:nvSpPr>
          <p:cNvPr id="2" name="1 Título"/>
          <p:cNvSpPr>
            <a:spLocks noGrp="1"/>
          </p:cNvSpPr>
          <p:nvPr>
            <p:ph type="title"/>
          </p:nvPr>
        </p:nvSpPr>
        <p:spPr/>
        <p:txBody>
          <a:bodyPr/>
          <a:lstStyle/>
          <a:p>
            <a:endParaRPr lang="es-ES"/>
          </a:p>
        </p:txBody>
      </p:sp>
      <p:sp>
        <p:nvSpPr>
          <p:cNvPr id="3" name="2 Marcador de contenido"/>
          <p:cNvSpPr>
            <a:spLocks noGrp="1"/>
          </p:cNvSpPr>
          <p:nvPr>
            <p:ph sz="quarter" idx="1"/>
          </p:nvPr>
        </p:nvSpPr>
        <p:spPr/>
        <p:txBody>
          <a:bodyPr/>
          <a:lstStyle/>
          <a:p>
            <a:endParaRPr lang="es-ES"/>
          </a:p>
        </p:txBody>
      </p:sp>
      <p:pic>
        <p:nvPicPr>
          <p:cNvPr id="10242" name="Picture 2" descr="https://i.pinimg.com/564x/a1/7a/79/a17a79b8e175b2af651d1de44ad28841.jpg"/>
          <p:cNvPicPr>
            <a:picLocks noChangeAspect="1" noChangeArrowheads="1"/>
          </p:cNvPicPr>
          <p:nvPr/>
        </p:nvPicPr>
        <p:blipFill>
          <a:blip r:embed="rId2" cstate="print"/>
          <a:srcRect/>
          <a:stretch>
            <a:fillRect/>
          </a:stretch>
        </p:blipFill>
        <p:spPr bwMode="auto">
          <a:xfrm>
            <a:off x="1524000" y="1412776"/>
            <a:ext cx="9144000" cy="4466430"/>
          </a:xfrm>
          <a:prstGeom prst="rect">
            <a:avLst/>
          </a:prstGeom>
          <a:ln>
            <a:noFill/>
          </a:ln>
          <a:effectLst>
            <a:softEdge rad="112500"/>
          </a:effectLst>
        </p:spPr>
      </p:pic>
    </p:spTree>
    <p:extLst>
      <p:ext uri="{BB962C8B-B14F-4D97-AF65-F5344CB8AC3E}">
        <p14:creationId xmlns:p14="http://schemas.microsoft.com/office/powerpoint/2010/main" val="1182285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242"/>
                                        </p:tgtEl>
                                        <p:attrNameLst>
                                          <p:attrName>style.visibility</p:attrName>
                                        </p:attrNameLst>
                                      </p:cBhvr>
                                      <p:to>
                                        <p:strVal val="visible"/>
                                      </p:to>
                                    </p:set>
                                    <p:animEffect transition="in" filter="fade">
                                      <p:cBhvr>
                                        <p:cTn id="7" dur="1000"/>
                                        <p:tgtEl>
                                          <p:spTgt spid="102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s-ES"/>
          </a:p>
        </p:txBody>
      </p:sp>
      <p:sp>
        <p:nvSpPr>
          <p:cNvPr id="3" name="Content Placeholder 2"/>
          <p:cNvSpPr>
            <a:spLocks noGrp="1"/>
          </p:cNvSpPr>
          <p:nvPr>
            <p:ph idx="1"/>
          </p:nvPr>
        </p:nvSpPr>
        <p:spPr/>
        <p:txBody>
          <a:bodyPr/>
          <a:lstStyle/>
          <a:p>
            <a:endParaRPr lang="es-ES"/>
          </a:p>
        </p:txBody>
      </p:sp>
      <p:pic>
        <p:nvPicPr>
          <p:cNvPr id="4" name="Picture 3"/>
          <p:cNvPicPr>
            <a:picLocks noChangeAspect="1"/>
          </p:cNvPicPr>
          <p:nvPr/>
        </p:nvPicPr>
        <p:blipFill rotWithShape="1">
          <a:blip r:embed="rId2"/>
          <a:srcRect t="3899" b="4332"/>
          <a:stretch/>
        </p:blipFill>
        <p:spPr>
          <a:xfrm>
            <a:off x="32000" y="266700"/>
            <a:ext cx="12160000" cy="6276975"/>
          </a:xfrm>
          <a:prstGeom prst="rect">
            <a:avLst/>
          </a:prstGeom>
        </p:spPr>
      </p:pic>
    </p:spTree>
    <p:extLst>
      <p:ext uri="{BB962C8B-B14F-4D97-AF65-F5344CB8AC3E}">
        <p14:creationId xmlns:p14="http://schemas.microsoft.com/office/powerpoint/2010/main" val="41274730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s-ES"/>
          </a:p>
        </p:txBody>
      </p:sp>
      <p:sp>
        <p:nvSpPr>
          <p:cNvPr id="3" name="Content Placeholder 2"/>
          <p:cNvSpPr>
            <a:spLocks noGrp="1"/>
          </p:cNvSpPr>
          <p:nvPr>
            <p:ph idx="1"/>
          </p:nvPr>
        </p:nvSpPr>
        <p:spPr/>
        <p:txBody>
          <a:bodyPr/>
          <a:lstStyle/>
          <a:p>
            <a:endParaRPr lang="es-ES"/>
          </a:p>
        </p:txBody>
      </p:sp>
      <p:pic>
        <p:nvPicPr>
          <p:cNvPr id="4" name="Picture 3"/>
          <p:cNvPicPr>
            <a:picLocks noChangeAspect="1"/>
          </p:cNvPicPr>
          <p:nvPr/>
        </p:nvPicPr>
        <p:blipFill rotWithShape="1">
          <a:blip r:embed="rId2"/>
          <a:srcRect t="4769" b="4537"/>
          <a:stretch/>
        </p:blipFill>
        <p:spPr>
          <a:xfrm>
            <a:off x="0" y="295275"/>
            <a:ext cx="12192000" cy="6219826"/>
          </a:xfrm>
          <a:prstGeom prst="rect">
            <a:avLst/>
          </a:prstGeom>
        </p:spPr>
      </p:pic>
    </p:spTree>
    <p:extLst>
      <p:ext uri="{BB962C8B-B14F-4D97-AF65-F5344CB8AC3E}">
        <p14:creationId xmlns:p14="http://schemas.microsoft.com/office/powerpoint/2010/main" val="19326482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3606" y="4779099"/>
            <a:ext cx="6103893" cy="808493"/>
          </a:xfrm>
        </p:spPr>
        <p:txBody>
          <a:bodyPr>
            <a:noAutofit/>
          </a:bodyPr>
          <a:lstStyle/>
          <a:p>
            <a:r>
              <a:rPr lang="es-ES" sz="3600" b="1" dirty="0" smtClean="0">
                <a:solidFill>
                  <a:srgbClr val="FF0000"/>
                </a:solidFill>
              </a:rPr>
              <a:t>¿</a:t>
            </a:r>
            <a:r>
              <a:rPr lang="es-ES" sz="3600" b="1" dirty="0" smtClean="0">
                <a:solidFill>
                  <a:srgbClr val="FF0000"/>
                </a:solidFill>
              </a:rPr>
              <a:t>Dónde está la DEA.? </a:t>
            </a:r>
            <a:br>
              <a:rPr lang="es-ES" sz="3600" b="1" dirty="0" smtClean="0">
                <a:solidFill>
                  <a:srgbClr val="FF0000"/>
                </a:solidFill>
              </a:rPr>
            </a:br>
            <a:r>
              <a:rPr lang="es-ES" sz="3600" b="1" dirty="0" smtClean="0">
                <a:solidFill>
                  <a:srgbClr val="FF0000"/>
                </a:solidFill>
              </a:rPr>
              <a:t>¿Participó o no participó en esa operación?</a:t>
            </a:r>
            <a:endParaRPr lang="es-ES" sz="3600" b="1" dirty="0">
              <a:solidFill>
                <a:srgbClr val="FF0000"/>
              </a:solidFill>
            </a:endParaRPr>
          </a:p>
        </p:txBody>
      </p:sp>
      <p:grpSp>
        <p:nvGrpSpPr>
          <p:cNvPr id="14" name="Group 13"/>
          <p:cNvGrpSpPr/>
          <p:nvPr/>
        </p:nvGrpSpPr>
        <p:grpSpPr>
          <a:xfrm>
            <a:off x="0" y="238124"/>
            <a:ext cx="12192000" cy="3724275"/>
            <a:chOff x="0" y="238124"/>
            <a:chExt cx="12192000" cy="3724275"/>
          </a:xfrm>
        </p:grpSpPr>
        <p:pic>
          <p:nvPicPr>
            <p:cNvPr id="4" name="Picture 3"/>
            <p:cNvPicPr>
              <a:picLocks noChangeAspect="1"/>
            </p:cNvPicPr>
            <p:nvPr/>
          </p:nvPicPr>
          <p:blipFill rotWithShape="1">
            <a:blip r:embed="rId2"/>
            <a:srcRect t="3473" b="42221"/>
            <a:stretch/>
          </p:blipFill>
          <p:spPr>
            <a:xfrm>
              <a:off x="0" y="238124"/>
              <a:ext cx="12192000" cy="3724275"/>
            </a:xfrm>
            <a:prstGeom prst="rect">
              <a:avLst/>
            </a:prstGeom>
          </p:spPr>
        </p:pic>
        <p:cxnSp>
          <p:nvCxnSpPr>
            <p:cNvPr id="6" name="Straight Connector 5"/>
            <p:cNvCxnSpPr/>
            <p:nvPr/>
          </p:nvCxnSpPr>
          <p:spPr>
            <a:xfrm flipV="1">
              <a:off x="8821783" y="1863634"/>
              <a:ext cx="1506583" cy="17417"/>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V="1">
              <a:off x="1525633" y="2257425"/>
              <a:ext cx="8802733" cy="4627"/>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1449433" y="2638426"/>
              <a:ext cx="5141867" cy="4628"/>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pic>
        <p:nvPicPr>
          <p:cNvPr id="11" name="Picture 10"/>
          <p:cNvPicPr>
            <a:picLocks noChangeAspect="1"/>
          </p:cNvPicPr>
          <p:nvPr/>
        </p:nvPicPr>
        <p:blipFill rotWithShape="1">
          <a:blip r:embed="rId3"/>
          <a:srcRect l="22500" t="20092" r="24687" b="19563"/>
          <a:stretch/>
        </p:blipFill>
        <p:spPr>
          <a:xfrm>
            <a:off x="6962775" y="3544522"/>
            <a:ext cx="4924850" cy="3165297"/>
          </a:xfrm>
          <a:prstGeom prst="rect">
            <a:avLst/>
          </a:prstGeom>
        </p:spPr>
      </p:pic>
      <p:sp>
        <p:nvSpPr>
          <p:cNvPr id="12" name="Oval 11"/>
          <p:cNvSpPr/>
          <p:nvPr/>
        </p:nvSpPr>
        <p:spPr>
          <a:xfrm>
            <a:off x="333375" y="1266825"/>
            <a:ext cx="990600" cy="990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3600" dirty="0" smtClean="0">
                <a:solidFill>
                  <a:schemeClr val="tx1"/>
                </a:solidFill>
              </a:rPr>
              <a:t>1</a:t>
            </a:r>
            <a:endParaRPr lang="es-ES" sz="3600" dirty="0">
              <a:solidFill>
                <a:schemeClr val="tx1"/>
              </a:solidFill>
            </a:endParaRPr>
          </a:p>
        </p:txBody>
      </p:sp>
    </p:spTree>
    <p:extLst>
      <p:ext uri="{BB962C8B-B14F-4D97-AF65-F5344CB8AC3E}">
        <p14:creationId xmlns:p14="http://schemas.microsoft.com/office/powerpoint/2010/main" val="3711841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t="4769" b="4537"/>
          <a:stretch/>
        </p:blipFill>
        <p:spPr>
          <a:xfrm>
            <a:off x="0" y="295275"/>
            <a:ext cx="12192000" cy="6219826"/>
          </a:xfrm>
          <a:prstGeom prst="rect">
            <a:avLst/>
          </a:prstGeom>
        </p:spPr>
      </p:pic>
      <p:sp>
        <p:nvSpPr>
          <p:cNvPr id="5" name="TextBox 4"/>
          <p:cNvSpPr txBox="1"/>
          <p:nvPr/>
        </p:nvSpPr>
        <p:spPr>
          <a:xfrm>
            <a:off x="117475" y="5657671"/>
            <a:ext cx="11823699" cy="1200329"/>
          </a:xfrm>
          <a:prstGeom prst="rect">
            <a:avLst/>
          </a:prstGeom>
          <a:solidFill>
            <a:schemeClr val="tx1"/>
          </a:solidFill>
          <a:ln>
            <a:solidFill>
              <a:schemeClr val="accent1"/>
            </a:solidFill>
          </a:ln>
        </p:spPr>
        <p:txBody>
          <a:bodyPr wrap="square" rtlCol="0">
            <a:spAutoFit/>
          </a:bodyPr>
          <a:lstStyle/>
          <a:p>
            <a:pPr algn="ctr"/>
            <a:r>
              <a:rPr lang="es-ES" sz="3600" b="1" dirty="0">
                <a:solidFill>
                  <a:schemeClr val="bg1"/>
                </a:solidFill>
              </a:rPr>
              <a:t>¿</a:t>
            </a:r>
            <a:r>
              <a:rPr lang="es-ES" sz="3600" b="1" dirty="0" smtClean="0">
                <a:solidFill>
                  <a:schemeClr val="bg1"/>
                </a:solidFill>
              </a:rPr>
              <a:t>Cómo la DEA  hará un  informe si no participó en esa operación.?</a:t>
            </a:r>
            <a:endParaRPr lang="es-ES" sz="3600" b="1" dirty="0">
              <a:solidFill>
                <a:schemeClr val="bg1"/>
              </a:solidFill>
            </a:endParaRPr>
          </a:p>
        </p:txBody>
      </p:sp>
    </p:spTree>
    <p:extLst>
      <p:ext uri="{BB962C8B-B14F-4D97-AF65-F5344CB8AC3E}">
        <p14:creationId xmlns:p14="http://schemas.microsoft.com/office/powerpoint/2010/main" val="393296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s-ES"/>
          </a:p>
        </p:txBody>
      </p:sp>
      <p:cxnSp>
        <p:nvCxnSpPr>
          <p:cNvPr id="10" name="Straight Connector 9"/>
          <p:cNvCxnSpPr/>
          <p:nvPr/>
        </p:nvCxnSpPr>
        <p:spPr>
          <a:xfrm flipV="1">
            <a:off x="1506583" y="2070100"/>
            <a:ext cx="995317" cy="14152"/>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21" name="Group 20"/>
          <p:cNvGrpSpPr/>
          <p:nvPr/>
        </p:nvGrpSpPr>
        <p:grpSpPr>
          <a:xfrm>
            <a:off x="0" y="1155699"/>
            <a:ext cx="12192000" cy="2749551"/>
            <a:chOff x="0" y="1155699"/>
            <a:chExt cx="12192000" cy="2749551"/>
          </a:xfrm>
        </p:grpSpPr>
        <p:pic>
          <p:nvPicPr>
            <p:cNvPr id="4" name="Picture 3"/>
            <p:cNvPicPr>
              <a:picLocks noChangeAspect="1"/>
            </p:cNvPicPr>
            <p:nvPr/>
          </p:nvPicPr>
          <p:blipFill rotWithShape="1">
            <a:blip r:embed="rId2"/>
            <a:srcRect t="55556" b="4351"/>
            <a:stretch/>
          </p:blipFill>
          <p:spPr>
            <a:xfrm>
              <a:off x="0" y="1155699"/>
              <a:ext cx="12192000" cy="2749551"/>
            </a:xfrm>
            <a:prstGeom prst="rect">
              <a:avLst/>
            </a:prstGeom>
          </p:spPr>
        </p:pic>
        <p:cxnSp>
          <p:nvCxnSpPr>
            <p:cNvPr id="12" name="Straight Connector 11"/>
            <p:cNvCxnSpPr/>
            <p:nvPr/>
          </p:nvCxnSpPr>
          <p:spPr>
            <a:xfrm flipV="1">
              <a:off x="9151983" y="1690688"/>
              <a:ext cx="995317" cy="14152"/>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3449683" y="2481263"/>
              <a:ext cx="6291217" cy="14152"/>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1506583" y="2860675"/>
              <a:ext cx="5262517"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16" name="TextBox 15"/>
          <p:cNvSpPr txBox="1"/>
          <p:nvPr/>
        </p:nvSpPr>
        <p:spPr>
          <a:xfrm>
            <a:off x="152400" y="4959350"/>
            <a:ext cx="11823699" cy="1446550"/>
          </a:xfrm>
          <a:prstGeom prst="rect">
            <a:avLst/>
          </a:prstGeom>
          <a:solidFill>
            <a:schemeClr val="tx1"/>
          </a:solidFill>
          <a:ln>
            <a:solidFill>
              <a:schemeClr val="accent1"/>
            </a:solidFill>
          </a:ln>
        </p:spPr>
        <p:txBody>
          <a:bodyPr wrap="square" rtlCol="0">
            <a:spAutoFit/>
          </a:bodyPr>
          <a:lstStyle/>
          <a:p>
            <a:pPr algn="ctr"/>
            <a:r>
              <a:rPr lang="es-ES" sz="4400" dirty="0" smtClean="0">
                <a:solidFill>
                  <a:schemeClr val="bg1"/>
                </a:solidFill>
              </a:rPr>
              <a:t>¿Se trató de una casualidad o un trabajo de inteligencia previa?</a:t>
            </a:r>
            <a:endParaRPr lang="es-ES" sz="4400" dirty="0">
              <a:solidFill>
                <a:schemeClr val="bg1"/>
              </a:solidFill>
            </a:endParaRPr>
          </a:p>
        </p:txBody>
      </p:sp>
      <p:sp>
        <p:nvSpPr>
          <p:cNvPr id="17" name="Oval 16"/>
          <p:cNvSpPr/>
          <p:nvPr/>
        </p:nvSpPr>
        <p:spPr>
          <a:xfrm>
            <a:off x="333375" y="1485900"/>
            <a:ext cx="990600" cy="990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3600" dirty="0">
                <a:solidFill>
                  <a:schemeClr val="tx1"/>
                </a:solidFill>
              </a:rPr>
              <a:t>2</a:t>
            </a:r>
            <a:endParaRPr lang="es-ES" sz="3600" dirty="0">
              <a:solidFill>
                <a:schemeClr val="tx1"/>
              </a:solidFill>
            </a:endParaRPr>
          </a:p>
        </p:txBody>
      </p:sp>
    </p:spTree>
    <p:extLst>
      <p:ext uri="{BB962C8B-B14F-4D97-AF65-F5344CB8AC3E}">
        <p14:creationId xmlns:p14="http://schemas.microsoft.com/office/powerpoint/2010/main" val="4009821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s-ES"/>
          </a:p>
        </p:txBody>
      </p:sp>
      <p:sp>
        <p:nvSpPr>
          <p:cNvPr id="3" name="Content Placeholder 2"/>
          <p:cNvSpPr>
            <a:spLocks noGrp="1"/>
          </p:cNvSpPr>
          <p:nvPr>
            <p:ph idx="1"/>
          </p:nvPr>
        </p:nvSpPr>
        <p:spPr/>
        <p:txBody>
          <a:bodyPr/>
          <a:lstStyle/>
          <a:p>
            <a:endParaRPr lang="es-ES"/>
          </a:p>
        </p:txBody>
      </p:sp>
      <p:grpSp>
        <p:nvGrpSpPr>
          <p:cNvPr id="28" name="Group 27"/>
          <p:cNvGrpSpPr/>
          <p:nvPr/>
        </p:nvGrpSpPr>
        <p:grpSpPr>
          <a:xfrm>
            <a:off x="0" y="123825"/>
            <a:ext cx="12160000" cy="6200775"/>
            <a:chOff x="0" y="123825"/>
            <a:chExt cx="12160000" cy="6200775"/>
          </a:xfrm>
        </p:grpSpPr>
        <p:pic>
          <p:nvPicPr>
            <p:cNvPr id="4" name="Picture 3"/>
            <p:cNvPicPr>
              <a:picLocks noChangeAspect="1"/>
            </p:cNvPicPr>
            <p:nvPr/>
          </p:nvPicPr>
          <p:blipFill rotWithShape="1">
            <a:blip r:embed="rId2"/>
            <a:srcRect t="4750" b="4596"/>
            <a:stretch/>
          </p:blipFill>
          <p:spPr>
            <a:xfrm>
              <a:off x="0" y="123825"/>
              <a:ext cx="12160000" cy="6200775"/>
            </a:xfrm>
            <a:prstGeom prst="rect">
              <a:avLst/>
            </a:prstGeom>
          </p:spPr>
        </p:pic>
        <p:cxnSp>
          <p:nvCxnSpPr>
            <p:cNvPr id="5" name="Straight Connector 4"/>
            <p:cNvCxnSpPr/>
            <p:nvPr/>
          </p:nvCxnSpPr>
          <p:spPr>
            <a:xfrm>
              <a:off x="5888083" y="1117600"/>
              <a:ext cx="4437017" cy="952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1451066" y="1524794"/>
              <a:ext cx="2066834" cy="952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8458200" y="2443163"/>
              <a:ext cx="1651000"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1451066" y="2798763"/>
              <a:ext cx="7540534" cy="4762"/>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16" name="Oval 15"/>
          <p:cNvSpPr/>
          <p:nvPr/>
        </p:nvSpPr>
        <p:spPr>
          <a:xfrm>
            <a:off x="342900" y="847160"/>
            <a:ext cx="990600" cy="990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3600" dirty="0" smtClean="0">
                <a:solidFill>
                  <a:schemeClr val="tx1"/>
                </a:solidFill>
              </a:rPr>
              <a:t>3</a:t>
            </a:r>
            <a:endParaRPr lang="es-ES" sz="3600" dirty="0">
              <a:solidFill>
                <a:schemeClr val="tx1"/>
              </a:solidFill>
            </a:endParaRPr>
          </a:p>
        </p:txBody>
      </p:sp>
      <p:sp>
        <p:nvSpPr>
          <p:cNvPr id="17" name="Oval 16"/>
          <p:cNvSpPr/>
          <p:nvPr/>
        </p:nvSpPr>
        <p:spPr>
          <a:xfrm>
            <a:off x="342900" y="2097088"/>
            <a:ext cx="990600" cy="990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3600" dirty="0">
                <a:solidFill>
                  <a:schemeClr val="tx1"/>
                </a:solidFill>
              </a:rPr>
              <a:t>4</a:t>
            </a:r>
            <a:endParaRPr lang="es-ES" sz="3600" dirty="0">
              <a:solidFill>
                <a:schemeClr val="tx1"/>
              </a:solidFill>
            </a:endParaRPr>
          </a:p>
        </p:txBody>
      </p:sp>
      <p:sp>
        <p:nvSpPr>
          <p:cNvPr id="29" name="TextBox 28"/>
          <p:cNvSpPr txBox="1"/>
          <p:nvPr/>
        </p:nvSpPr>
        <p:spPr>
          <a:xfrm>
            <a:off x="85850" y="3355956"/>
            <a:ext cx="12020300" cy="3416320"/>
          </a:xfrm>
          <a:prstGeom prst="rect">
            <a:avLst/>
          </a:prstGeom>
          <a:solidFill>
            <a:schemeClr val="tx1"/>
          </a:solidFill>
          <a:ln>
            <a:solidFill>
              <a:schemeClr val="accent1"/>
            </a:solidFill>
          </a:ln>
        </p:spPr>
        <p:txBody>
          <a:bodyPr wrap="square" rtlCol="0">
            <a:spAutoFit/>
          </a:bodyPr>
          <a:lstStyle/>
          <a:p>
            <a:r>
              <a:rPr lang="es-ES" sz="2400" dirty="0">
                <a:solidFill>
                  <a:schemeClr val="bg1"/>
                </a:solidFill>
              </a:rPr>
              <a:t>E</a:t>
            </a:r>
            <a:r>
              <a:rPr lang="es-ES" sz="2400" dirty="0" smtClean="0">
                <a:solidFill>
                  <a:schemeClr val="bg1"/>
                </a:solidFill>
              </a:rPr>
              <a:t>n el párrafo No.3 afirma el comunicado, que detectaron dos contenedores abiertos: un contenedor  vacío y otro con banano, luego en el párrafo No.4 del mismo comunicado dice que en ambos contenedores habían 320 sacos conteniendo 9,588 kilogramos.</a:t>
            </a:r>
          </a:p>
          <a:p>
            <a:r>
              <a:rPr lang="es-ES" sz="2400" dirty="0" smtClean="0">
                <a:solidFill>
                  <a:schemeClr val="bg1"/>
                </a:solidFill>
              </a:rPr>
              <a:t>Aquí encontramos entre los párrafos 3 y 4 incongruencias que arrojan muchas dudas: ¿En cuál contenedor estaba la droga, en el que vino de Guatemala o en el contenedor vacío?, ¿El trasiego de la droga en dónde se produjo, del contenedor vacío al contenedor de Guatemala o viceversa?, ¿Por qué razón, mientras el párrafo 3 dice que se detectaron dos contenedores abiertos, uno vacío y otra cargado de banano, el párrafo 4 dice que la droga estaba en ambos contenedores, conteniendo 320 sacos, con 9,588 kilos de cocaína?</a:t>
            </a:r>
          </a:p>
        </p:txBody>
      </p:sp>
    </p:spTree>
    <p:extLst>
      <p:ext uri="{BB962C8B-B14F-4D97-AF65-F5344CB8AC3E}">
        <p14:creationId xmlns:p14="http://schemas.microsoft.com/office/powerpoint/2010/main" val="1089338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fade">
                                      <p:cBhvr>
                                        <p:cTn id="1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s-ES"/>
          </a:p>
        </p:txBody>
      </p:sp>
      <p:sp>
        <p:nvSpPr>
          <p:cNvPr id="3" name="Content Placeholder 2"/>
          <p:cNvSpPr>
            <a:spLocks noGrp="1"/>
          </p:cNvSpPr>
          <p:nvPr>
            <p:ph idx="1"/>
          </p:nvPr>
        </p:nvSpPr>
        <p:spPr/>
        <p:txBody>
          <a:bodyPr/>
          <a:lstStyle/>
          <a:p>
            <a:endParaRPr lang="es-ES" dirty="0"/>
          </a:p>
        </p:txBody>
      </p:sp>
      <p:grpSp>
        <p:nvGrpSpPr>
          <p:cNvPr id="21" name="Group 20"/>
          <p:cNvGrpSpPr/>
          <p:nvPr/>
        </p:nvGrpSpPr>
        <p:grpSpPr>
          <a:xfrm>
            <a:off x="0" y="285750"/>
            <a:ext cx="12160000" cy="4743450"/>
            <a:chOff x="0" y="285750"/>
            <a:chExt cx="12160000" cy="4743450"/>
          </a:xfrm>
        </p:grpSpPr>
        <p:pic>
          <p:nvPicPr>
            <p:cNvPr id="4" name="Picture 3"/>
            <p:cNvPicPr>
              <a:picLocks noChangeAspect="1"/>
            </p:cNvPicPr>
            <p:nvPr/>
          </p:nvPicPr>
          <p:blipFill rotWithShape="1">
            <a:blip r:embed="rId2"/>
            <a:srcRect t="3915" b="26737"/>
            <a:stretch/>
          </p:blipFill>
          <p:spPr>
            <a:xfrm>
              <a:off x="0" y="285750"/>
              <a:ext cx="12160000" cy="4743450"/>
            </a:xfrm>
            <a:prstGeom prst="rect">
              <a:avLst/>
            </a:prstGeom>
          </p:spPr>
        </p:pic>
        <p:cxnSp>
          <p:nvCxnSpPr>
            <p:cNvPr id="14" name="Straight Connector 13"/>
            <p:cNvCxnSpPr/>
            <p:nvPr/>
          </p:nvCxnSpPr>
          <p:spPr>
            <a:xfrm flipV="1">
              <a:off x="7275558" y="3040946"/>
              <a:ext cx="2125617" cy="4782"/>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19" name="Oval 18"/>
            <p:cNvSpPr/>
            <p:nvPr/>
          </p:nvSpPr>
          <p:spPr>
            <a:xfrm>
              <a:off x="342900" y="999560"/>
              <a:ext cx="990600" cy="990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3600" dirty="0" smtClean="0">
                  <a:solidFill>
                    <a:schemeClr val="tx1"/>
                  </a:solidFill>
                </a:rPr>
                <a:t>3</a:t>
              </a:r>
              <a:endParaRPr lang="es-ES" sz="3600" dirty="0">
                <a:solidFill>
                  <a:schemeClr val="tx1"/>
                </a:solidFill>
              </a:endParaRPr>
            </a:p>
          </p:txBody>
        </p:sp>
        <p:sp>
          <p:nvSpPr>
            <p:cNvPr id="20" name="Oval 19"/>
            <p:cNvSpPr/>
            <p:nvPr/>
          </p:nvSpPr>
          <p:spPr>
            <a:xfrm>
              <a:off x="342900" y="2249488"/>
              <a:ext cx="990600" cy="990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3600" dirty="0">
                  <a:solidFill>
                    <a:schemeClr val="tx1"/>
                  </a:solidFill>
                </a:rPr>
                <a:t>4</a:t>
              </a:r>
              <a:endParaRPr lang="es-ES" sz="3600" dirty="0">
                <a:solidFill>
                  <a:schemeClr val="tx1"/>
                </a:solidFill>
              </a:endParaRPr>
            </a:p>
          </p:txBody>
        </p:sp>
      </p:grpSp>
      <p:pic>
        <p:nvPicPr>
          <p:cNvPr id="18" name="Picture 17"/>
          <p:cNvPicPr>
            <a:picLocks noChangeAspect="1"/>
          </p:cNvPicPr>
          <p:nvPr/>
        </p:nvPicPr>
        <p:blipFill rotWithShape="1">
          <a:blip r:embed="rId3"/>
          <a:srcRect l="10114" t="7163" r="16803" b="4963"/>
          <a:stretch/>
        </p:blipFill>
        <p:spPr>
          <a:xfrm>
            <a:off x="6321175" y="3466009"/>
            <a:ext cx="5870825" cy="3258104"/>
          </a:xfrm>
          <a:prstGeom prst="rect">
            <a:avLst/>
          </a:prstGeom>
        </p:spPr>
      </p:pic>
      <p:sp>
        <p:nvSpPr>
          <p:cNvPr id="10" name="TextBox 9"/>
          <p:cNvSpPr txBox="1"/>
          <p:nvPr/>
        </p:nvSpPr>
        <p:spPr>
          <a:xfrm>
            <a:off x="136151" y="3488649"/>
            <a:ext cx="6185024" cy="3416320"/>
          </a:xfrm>
          <a:prstGeom prst="rect">
            <a:avLst/>
          </a:prstGeom>
          <a:solidFill>
            <a:schemeClr val="tx1"/>
          </a:solidFill>
          <a:ln>
            <a:solidFill>
              <a:schemeClr val="accent1"/>
            </a:solidFill>
          </a:ln>
        </p:spPr>
        <p:txBody>
          <a:bodyPr wrap="square" rtlCol="0">
            <a:spAutoFit/>
          </a:bodyPr>
          <a:lstStyle/>
          <a:p>
            <a:pPr algn="just"/>
            <a:r>
              <a:rPr lang="es-ES" sz="2400" dirty="0" smtClean="0">
                <a:solidFill>
                  <a:schemeClr val="bg1"/>
                </a:solidFill>
              </a:rPr>
              <a:t>En el párrafo 4, del comunicado de la DNCD fechado  7 de diciembre 2024,  esta afirma que son 9,588 kilogramos, encontramos otra incongruencia con el comunicado de la Procuraduría General de la Republica de fecha 15 de diciembre 2024, después de haberse incinerado la droga, cuando esta informa que son 9,889 kilogramos, lo que podemos contactar en la imagen siguiente:</a:t>
            </a:r>
          </a:p>
        </p:txBody>
      </p:sp>
    </p:spTree>
    <p:extLst>
      <p:ext uri="{BB962C8B-B14F-4D97-AF65-F5344CB8AC3E}">
        <p14:creationId xmlns:p14="http://schemas.microsoft.com/office/powerpoint/2010/main" val="30037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s-ES"/>
          </a:p>
        </p:txBody>
      </p:sp>
      <p:sp>
        <p:nvSpPr>
          <p:cNvPr id="3" name="Content Placeholder 2"/>
          <p:cNvSpPr>
            <a:spLocks noGrp="1"/>
          </p:cNvSpPr>
          <p:nvPr>
            <p:ph idx="1"/>
          </p:nvPr>
        </p:nvSpPr>
        <p:spPr/>
        <p:txBody>
          <a:bodyPr/>
          <a:lstStyle/>
          <a:p>
            <a:endParaRPr lang="es-ES" dirty="0"/>
          </a:p>
        </p:txBody>
      </p:sp>
      <p:sp>
        <p:nvSpPr>
          <p:cNvPr id="10" name="TextBox 9">
            <a:hlinkClick r:id="rId2" action="ppaction://hlinkfile"/>
          </p:cNvPr>
          <p:cNvSpPr txBox="1"/>
          <p:nvPr/>
        </p:nvSpPr>
        <p:spPr>
          <a:xfrm>
            <a:off x="152400" y="5226050"/>
            <a:ext cx="11823699" cy="1477328"/>
          </a:xfrm>
          <a:prstGeom prst="rect">
            <a:avLst/>
          </a:prstGeom>
          <a:solidFill>
            <a:schemeClr val="tx1"/>
          </a:solidFill>
          <a:ln>
            <a:solidFill>
              <a:schemeClr val="accent1"/>
            </a:solidFill>
          </a:ln>
        </p:spPr>
        <p:txBody>
          <a:bodyPr wrap="square" rtlCol="0">
            <a:spAutoFit/>
          </a:bodyPr>
          <a:lstStyle/>
          <a:p>
            <a:pPr algn="just"/>
            <a:r>
              <a:rPr lang="es-ES" dirty="0" smtClean="0">
                <a:solidFill>
                  <a:schemeClr val="bg1"/>
                </a:solidFill>
              </a:rPr>
              <a:t>En el párrafo 5, las autoridades afirman categóricamente que la droga llegó al país en el contenedor procedente de Guatemala y que iba a ser trasegado al contenedor vacío con destino a Bélgica, cuyo presidente César Bernardo Arévalo niega categóricamente, tal como lo dice el video siguiente, quien no ha sido desmentido por las autoridades dominicanas hasta este momento, lo cual requiere una respuesta inmediata del presidente de la República Dominicana, por tratarse de una nación hermana con la cual mantenemos relaciones diplomáticas y comerciales armoniosas.</a:t>
            </a:r>
          </a:p>
        </p:txBody>
      </p:sp>
      <p:grpSp>
        <p:nvGrpSpPr>
          <p:cNvPr id="7" name="Group 6"/>
          <p:cNvGrpSpPr/>
          <p:nvPr/>
        </p:nvGrpSpPr>
        <p:grpSpPr>
          <a:xfrm>
            <a:off x="0" y="323850"/>
            <a:ext cx="12160000" cy="4705350"/>
            <a:chOff x="0" y="323850"/>
            <a:chExt cx="12160000" cy="4705350"/>
          </a:xfrm>
        </p:grpSpPr>
        <p:pic>
          <p:nvPicPr>
            <p:cNvPr id="4" name="Picture 3"/>
            <p:cNvPicPr>
              <a:picLocks noChangeAspect="1"/>
            </p:cNvPicPr>
            <p:nvPr/>
          </p:nvPicPr>
          <p:blipFill rotWithShape="1">
            <a:blip r:embed="rId3"/>
            <a:srcRect t="4472" b="26737"/>
            <a:stretch/>
          </p:blipFill>
          <p:spPr>
            <a:xfrm>
              <a:off x="0" y="323850"/>
              <a:ext cx="12160000" cy="4705350"/>
            </a:xfrm>
            <a:prstGeom prst="rect">
              <a:avLst/>
            </a:prstGeom>
          </p:spPr>
        </p:pic>
        <p:cxnSp>
          <p:nvCxnSpPr>
            <p:cNvPr id="5" name="Straight Connector 4"/>
            <p:cNvCxnSpPr/>
            <p:nvPr/>
          </p:nvCxnSpPr>
          <p:spPr>
            <a:xfrm flipV="1">
              <a:off x="1608183" y="3997352"/>
              <a:ext cx="8043817" cy="18094"/>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V="1">
              <a:off x="1531983" y="4340864"/>
              <a:ext cx="2125617" cy="4782"/>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1608183" y="4701052"/>
              <a:ext cx="8554992" cy="19244"/>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Oval 12"/>
            <p:cNvSpPr/>
            <p:nvPr/>
          </p:nvSpPr>
          <p:spPr>
            <a:xfrm>
              <a:off x="414384" y="3610769"/>
              <a:ext cx="990600" cy="990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3600" dirty="0" smtClean="0">
                  <a:solidFill>
                    <a:schemeClr val="tx1"/>
                  </a:solidFill>
                </a:rPr>
                <a:t>5</a:t>
              </a:r>
              <a:endParaRPr lang="es-ES" sz="3600" dirty="0">
                <a:solidFill>
                  <a:schemeClr val="tx1"/>
                </a:solidFill>
              </a:endParaRPr>
            </a:p>
          </p:txBody>
        </p:sp>
      </p:grpSp>
    </p:spTree>
    <p:extLst>
      <p:ext uri="{BB962C8B-B14F-4D97-AF65-F5344CB8AC3E}">
        <p14:creationId xmlns:p14="http://schemas.microsoft.com/office/powerpoint/2010/main" val="3686402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890</TotalTime>
  <Words>794</Words>
  <Application>Microsoft Office PowerPoint</Application>
  <PresentationFormat>Widescreen</PresentationFormat>
  <Paragraphs>31</Paragraphs>
  <Slides>15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Calibri Light</vt:lpstr>
      <vt:lpstr>Office Theme</vt:lpstr>
      <vt:lpstr>PowerPoint Presentation</vt:lpstr>
      <vt:lpstr>PowerPoint Presentation</vt:lpstr>
      <vt:lpstr>PowerPoint Presentation</vt:lpstr>
      <vt:lpstr>¿Dónde está la DEA.?  ¿Participó o no participó en esa operación?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Propuesta y recomendación de la Fuerza del Pueblo</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Cordero, Ivan</dc:creator>
  <cp:lastModifiedBy>Cordero, Ivan</cp:lastModifiedBy>
  <cp:revision>32</cp:revision>
  <dcterms:created xsi:type="dcterms:W3CDTF">2024-12-15T23:28:31Z</dcterms:created>
  <dcterms:modified xsi:type="dcterms:W3CDTF">2024-12-16T14:19:26Z</dcterms:modified>
</cp:coreProperties>
</file>